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5"/>
  </p:notesMasterIdLst>
  <p:handoutMasterIdLst>
    <p:handoutMasterId r:id="rId16"/>
  </p:handoutMasterIdLst>
  <p:sldIdLst>
    <p:sldId id="278" r:id="rId2"/>
    <p:sldId id="321" r:id="rId3"/>
    <p:sldId id="344" r:id="rId4"/>
    <p:sldId id="345" r:id="rId5"/>
    <p:sldId id="346" r:id="rId6"/>
    <p:sldId id="349" r:id="rId7"/>
    <p:sldId id="347" r:id="rId8"/>
    <p:sldId id="353" r:id="rId9"/>
    <p:sldId id="350" r:id="rId10"/>
    <p:sldId id="348" r:id="rId11"/>
    <p:sldId id="351" r:id="rId12"/>
    <p:sldId id="355" r:id="rId13"/>
    <p:sldId id="35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C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74" autoAdjust="0"/>
    <p:restoredTop sz="94660"/>
  </p:normalViewPr>
  <p:slideViewPr>
    <p:cSldViewPr>
      <p:cViewPr varScale="1">
        <p:scale>
          <a:sx n="70" d="100"/>
          <a:sy n="70"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24ED0AA-6C8C-42E5-BBB8-FFE9CE524397}" type="datetimeFigureOut">
              <a:rPr lang="en-AU" smtClean="0"/>
              <a:t>3/08/2023</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86A112C-3A36-4472-ABCA-4EEE55D122E4}" type="slidenum">
              <a:rPr lang="en-AU" smtClean="0"/>
              <a:t>‹#›</a:t>
            </a:fld>
            <a:endParaRPr lang="en-AU"/>
          </a:p>
        </p:txBody>
      </p:sp>
    </p:spTree>
    <p:extLst>
      <p:ext uri="{BB962C8B-B14F-4D97-AF65-F5344CB8AC3E}">
        <p14:creationId xmlns:p14="http://schemas.microsoft.com/office/powerpoint/2010/main" val="18567490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7F2517D-3D53-4D21-9302-78885830E6DE}" type="datetimeFigureOut">
              <a:rPr lang="en-AU" smtClean="0"/>
              <a:t>3/08/2023</a:t>
            </a:fld>
            <a:endParaRPr lang="en-A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344E498-E6E7-43FB-B34B-C293D5D4F816}" type="slidenum">
              <a:rPr lang="en-AU" smtClean="0"/>
              <a:t>‹#›</a:t>
            </a:fld>
            <a:endParaRPr lang="en-AU"/>
          </a:p>
        </p:txBody>
      </p:sp>
    </p:spTree>
    <p:extLst>
      <p:ext uri="{BB962C8B-B14F-4D97-AF65-F5344CB8AC3E}">
        <p14:creationId xmlns:p14="http://schemas.microsoft.com/office/powerpoint/2010/main" val="48083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a:prstGeom prst="rect">
            <a:avLst/>
          </a:prstGeo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a:prstGeom prst="rect">
            <a:avLst/>
          </a:prstGeo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C8A432C8-69A7-458B-9684-2BFA64B31948}"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876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8CC057FC-95B6-4D89-AFDA-ABA33EE921E5}"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a:prstGeom prst="rect">
            <a:avLst/>
          </a:prstGeo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EC4549AC-EB31-477F-92A9-B1988E232878}"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876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6396A3A3-94A6-4E5B-AF39-173ACA3E61CC}"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a:prstGeom prst="rect">
            <a:avLst/>
          </a:prstGeo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a:prstGeom prst="rect">
            <a:avLst/>
          </a:prstGeo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9933D019-A32C-4EAD-B8E6-DBDA699692FD}" type="datetime2">
              <a:rPr lang="en-US" smtClean="0"/>
              <a:t>Thursday, August 3, 2023</a:t>
            </a:fld>
            <a:endParaRPr lang="en-US"/>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CCEBA98F-560C-4997-81C4-81D4D9187EAB}"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150972B2-CA5C-437D-87D0-8081271A9E4B}" type="datetime2">
              <a:rPr lang="en-US" smtClean="0"/>
              <a:t>Thursday, August 3, 2023</a:t>
            </a:fld>
            <a:endParaRPr lang="en-US"/>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9" name="Slide Number Placeholder 8"/>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79CD4847-11EF-4466-A8AD-85CDB7B49118}" type="datetime2">
              <a:rPr lang="en-US" smtClean="0"/>
              <a:t>Thursday, August 3, 2023</a:t>
            </a:fld>
            <a:endParaRPr lang="en-US"/>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5" name="Slide Number Placeholder 4"/>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F168457A-3AB9-4880-8A0C-9F8524491207}" type="datetime2">
              <a:rPr lang="en-US" smtClean="0"/>
              <a:t>Thursday, August 3, 2023</a:t>
            </a:fld>
            <a:endParaRPr lang="en-US"/>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4" name="Slide Number Placeholder 3"/>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a:prstGeom prst="rect">
            <a:avLst/>
          </a:prstGeo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3FE976D3-5B7F-4300-ABED-C91F1B2AE209}"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prstGeom prst="rect">
            <a:avLst/>
          </a:prstGeo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EBDC1E59-17DD-41CE-97CA-624A472382D4}" type="datetime2">
              <a:rPr lang="en-US" smtClean="0"/>
              <a:t>Thursday, August 3, 2023</a:t>
            </a:fld>
            <a:endParaRPr lang="en-US"/>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book cover with a dragonfly&#10;&#10;Description automatically generated">
            <a:extLst>
              <a:ext uri="{FF2B5EF4-FFF2-40B4-BE49-F238E27FC236}">
                <a16:creationId xmlns:a16="http://schemas.microsoft.com/office/drawing/2014/main" id="{63444ED5-CF69-158C-203E-B7F97613B915}"/>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51519" y="5992744"/>
            <a:ext cx="538893" cy="763432"/>
          </a:xfrm>
          <a:prstGeom prst="rect">
            <a:avLst/>
          </a:prstGeom>
        </p:spPr>
      </p:pic>
      <p:pic>
        <p:nvPicPr>
          <p:cNvPr id="9" name="Picture 8" descr="A logo with a letter and text&#10;&#10;Description automatically generated">
            <a:extLst>
              <a:ext uri="{FF2B5EF4-FFF2-40B4-BE49-F238E27FC236}">
                <a16:creationId xmlns:a16="http://schemas.microsoft.com/office/drawing/2014/main" id="{462A17B8-BFF6-BF3E-5BA5-2CC8BB17CA5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509401" y="6213668"/>
            <a:ext cx="478126" cy="457924"/>
          </a:xfrm>
          <a:prstGeom prst="rect">
            <a:avLst/>
          </a:prstGeom>
        </p:spPr>
      </p:pic>
      <p:sp>
        <p:nvSpPr>
          <p:cNvPr id="11" name="TextBox 12">
            <a:extLst>
              <a:ext uri="{FF2B5EF4-FFF2-40B4-BE49-F238E27FC236}">
                <a16:creationId xmlns:a16="http://schemas.microsoft.com/office/drawing/2014/main" id="{FB90EC0B-6DF0-4DC6-AE20-C6ABCAB5F564}"/>
              </a:ext>
            </a:extLst>
          </p:cNvPr>
          <p:cNvSpPr txBox="1"/>
          <p:nvPr userDrawn="1"/>
        </p:nvSpPr>
        <p:spPr>
          <a:xfrm>
            <a:off x="2555776" y="6525344"/>
            <a:ext cx="4320480" cy="2308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900" b="1" dirty="0"/>
              <a:t>© Alexandra Coghlan 2023 Introduction to Sustainable Tourism 2</a:t>
            </a:r>
            <a:r>
              <a:rPr lang="en-GB" sz="900" b="1" baseline="30000" dirty="0"/>
              <a:t>nd</a:t>
            </a:r>
            <a:r>
              <a:rPr lang="en-GB" sz="900" b="1" dirty="0"/>
              <a:t> </a:t>
            </a:r>
            <a:r>
              <a:rPr lang="en-GB" sz="900" b="1" dirty="0" err="1"/>
              <a:t>edn</a:t>
            </a:r>
            <a:endParaRPr lang="en-GB" sz="900" b="1"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BbTPvvlCLh4?feature=oembed"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vbXZGOMj9zY?feature=oembe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omethingnew.org.uk/"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hriscrews.com/2015/03/27/chinese-atheism-and-the-political-theology-of-the-dalai-lama-reincarnation/" TargetMode="External"/><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le 1"/>
          <p:cNvSpPr>
            <a:spLocks noGrp="1"/>
          </p:cNvSpPr>
          <p:nvPr>
            <p:ph type="title"/>
          </p:nvPr>
        </p:nvSpPr>
        <p:spPr>
          <a:xfrm>
            <a:off x="220719" y="4565194"/>
            <a:ext cx="5538397" cy="1723125"/>
          </a:xfrm>
        </p:spPr>
        <p:txBody>
          <a:bodyPr vert="horz" lIns="91440" tIns="45720" rIns="91440" bIns="45720" rtlCol="0" anchor="ctr">
            <a:normAutofit/>
          </a:bodyPr>
          <a:lstStyle/>
          <a:p>
            <a:pPr algn="r">
              <a:lnSpc>
                <a:spcPct val="90000"/>
              </a:lnSpc>
            </a:pPr>
            <a:r>
              <a:rPr lang="en-US" sz="4700" kern="1200" dirty="0" err="1">
                <a:solidFill>
                  <a:schemeClr val="tx1"/>
                </a:solidFill>
                <a:latin typeface="+mj-lt"/>
                <a:ea typeface="+mj-ea"/>
                <a:cs typeface="+mj-cs"/>
              </a:rPr>
              <a:t>ReGENerATIVE</a:t>
            </a:r>
            <a:r>
              <a:rPr lang="en-US" sz="4700" kern="1200" dirty="0">
                <a:solidFill>
                  <a:schemeClr val="tx1"/>
                </a:solidFill>
                <a:latin typeface="+mj-lt"/>
                <a:ea typeface="+mj-ea"/>
                <a:cs typeface="+mj-cs"/>
              </a:rPr>
              <a:t> tourism</a:t>
            </a:r>
          </a:p>
        </p:txBody>
      </p:sp>
      <p:sp>
        <p:nvSpPr>
          <p:cNvPr id="21" name="Oval 20">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3" name="Oval 22">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5" name="Oval 24">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7" name="Freeform: Shape 26">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29" name="Straight Connector 2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a:xfrm>
            <a:off x="8311896" y="6455093"/>
            <a:ext cx="274320" cy="273844"/>
          </a:xfrm>
          <a:prstGeom prst="ellipse">
            <a:avLst/>
          </a:prstGeom>
          <a:solidFill>
            <a:srgbClr val="7F7F7F"/>
          </a:solidFill>
        </p:spPr>
        <p:txBody>
          <a:bodyPr vert="horz" lIns="91440" tIns="45720" rIns="91440" bIns="45720" rtlCol="0" anchor="ctr">
            <a:normAutofit/>
          </a:bodyPr>
          <a:lstStyle/>
          <a:p>
            <a:pPr algn="ctr">
              <a:lnSpc>
                <a:spcPct val="90000"/>
              </a:lnSpc>
              <a:spcAft>
                <a:spcPts val="600"/>
              </a:spcAft>
            </a:pPr>
            <a:fld id="{0CFEC368-1D7A-4F81-ABF6-AE0E36BAF64C}" type="slidenum">
              <a:rPr lang="en-US" sz="700"/>
              <a:pPr algn="ctr">
                <a:lnSpc>
                  <a:spcPct val="90000"/>
                </a:lnSpc>
                <a:spcAft>
                  <a:spcPts val="600"/>
                </a:spcAft>
              </a:pPr>
              <a:t>1</a:t>
            </a:fld>
            <a:endParaRPr lang="en-US" sz="700"/>
          </a:p>
        </p:txBody>
      </p:sp>
      <p:sp>
        <p:nvSpPr>
          <p:cNvPr id="5" name="Rectangle 4">
            <a:extLst>
              <a:ext uri="{FF2B5EF4-FFF2-40B4-BE49-F238E27FC236}">
                <a16:creationId xmlns:a16="http://schemas.microsoft.com/office/drawing/2014/main" id="{90E5379D-69D2-4836-861E-2489CE3999A1}"/>
              </a:ext>
            </a:extLst>
          </p:cNvPr>
          <p:cNvSpPr/>
          <p:nvPr/>
        </p:nvSpPr>
        <p:spPr>
          <a:xfrm>
            <a:off x="6295675" y="4579718"/>
            <a:ext cx="2016221" cy="1584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Lecture 11 </a:t>
            </a:r>
          </a:p>
        </p:txBody>
      </p:sp>
    </p:spTree>
    <p:extLst>
      <p:ext uri="{BB962C8B-B14F-4D97-AF65-F5344CB8AC3E}">
        <p14:creationId xmlns:p14="http://schemas.microsoft.com/office/powerpoint/2010/main" val="227667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EF7B2-3867-F346-E74F-A4B708CD5F03}"/>
              </a:ext>
            </a:extLst>
          </p:cNvPr>
          <p:cNvSpPr>
            <a:spLocks noGrp="1"/>
          </p:cNvSpPr>
          <p:nvPr>
            <p:ph type="title"/>
          </p:nvPr>
        </p:nvSpPr>
        <p:spPr/>
        <p:txBody>
          <a:bodyPr>
            <a:normAutofit fontScale="90000"/>
          </a:bodyPr>
          <a:lstStyle/>
          <a:p>
            <a:r>
              <a:rPr lang="en-AU" dirty="0"/>
              <a:t>Examples (note it’s a way of thinking and doing, not just doing): </a:t>
            </a:r>
          </a:p>
        </p:txBody>
      </p:sp>
      <p:pic>
        <p:nvPicPr>
          <p:cNvPr id="4" name="Online Media 3" title="Tiaki Promise - Care for New Zealand #TiakiPromise">
            <a:hlinkClick r:id="" action="ppaction://media"/>
            <a:extLst>
              <a:ext uri="{FF2B5EF4-FFF2-40B4-BE49-F238E27FC236}">
                <a16:creationId xmlns:a16="http://schemas.microsoft.com/office/drawing/2014/main" id="{31F355D2-A2A4-0F20-512F-D0A790C289DC}"/>
              </a:ext>
            </a:extLst>
          </p:cNvPr>
          <p:cNvPicPr>
            <a:picLocks noGrp="1" noRot="1" noChangeAspect="1"/>
          </p:cNvPicPr>
          <p:nvPr>
            <p:ph idx="1"/>
            <a:videoFile r:link="rId1"/>
          </p:nvPr>
        </p:nvPicPr>
        <p:blipFill>
          <a:blip r:embed="rId3"/>
          <a:stretch>
            <a:fillRect/>
          </a:stretch>
        </p:blipFill>
        <p:spPr>
          <a:xfrm>
            <a:off x="457200" y="1714500"/>
            <a:ext cx="8229600" cy="4649788"/>
          </a:xfrm>
          <a:prstGeom prst="rect">
            <a:avLst/>
          </a:prstGeom>
        </p:spPr>
      </p:pic>
    </p:spTree>
    <p:extLst>
      <p:ext uri="{BB962C8B-B14F-4D97-AF65-F5344CB8AC3E}">
        <p14:creationId xmlns:p14="http://schemas.microsoft.com/office/powerpoint/2010/main" val="416974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F3509-F71D-E5E1-6DF2-EB9BA19D6CE4}"/>
              </a:ext>
            </a:extLst>
          </p:cNvPr>
          <p:cNvSpPr>
            <a:spLocks noGrp="1"/>
          </p:cNvSpPr>
          <p:nvPr>
            <p:ph type="title"/>
          </p:nvPr>
        </p:nvSpPr>
        <p:spPr/>
        <p:txBody>
          <a:bodyPr/>
          <a:lstStyle/>
          <a:p>
            <a:endParaRPr lang="en-AU"/>
          </a:p>
        </p:txBody>
      </p:sp>
      <p:pic>
        <p:nvPicPr>
          <p:cNvPr id="4" name="Online Media 3" title="Travel to tomorrow: will you join me? (English subtitles)">
            <a:hlinkClick r:id="" action="ppaction://media"/>
            <a:extLst>
              <a:ext uri="{FF2B5EF4-FFF2-40B4-BE49-F238E27FC236}">
                <a16:creationId xmlns:a16="http://schemas.microsoft.com/office/drawing/2014/main" id="{F329C15A-4958-68A0-F8F3-6AAE2BE6C4DE}"/>
              </a:ext>
            </a:extLst>
          </p:cNvPr>
          <p:cNvPicPr>
            <a:picLocks noGrp="1" noRot="1" noChangeAspect="1"/>
          </p:cNvPicPr>
          <p:nvPr>
            <p:ph idx="1"/>
            <a:videoFile r:link="rId1"/>
          </p:nvPr>
        </p:nvPicPr>
        <p:blipFill>
          <a:blip r:embed="rId3"/>
          <a:stretch>
            <a:fillRect/>
          </a:stretch>
        </p:blipFill>
        <p:spPr>
          <a:xfrm>
            <a:off x="457200" y="1714500"/>
            <a:ext cx="8229600" cy="4649788"/>
          </a:xfrm>
          <a:prstGeom prst="rect">
            <a:avLst/>
          </a:prstGeom>
        </p:spPr>
      </p:pic>
    </p:spTree>
    <p:extLst>
      <p:ext uri="{BB962C8B-B14F-4D97-AF65-F5344CB8AC3E}">
        <p14:creationId xmlns:p14="http://schemas.microsoft.com/office/powerpoint/2010/main" val="211646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5E3A0-D04A-A737-2B67-9895CBD4652A}"/>
              </a:ext>
            </a:extLst>
          </p:cNvPr>
          <p:cNvSpPr>
            <a:spLocks noGrp="1"/>
          </p:cNvSpPr>
          <p:nvPr>
            <p:ph type="title"/>
          </p:nvPr>
        </p:nvSpPr>
        <p:spPr/>
        <p:txBody>
          <a:bodyPr/>
          <a:lstStyle/>
          <a:p>
            <a:r>
              <a:rPr lang="en-AU" dirty="0"/>
              <a:t>Requires an open-mindedness </a:t>
            </a:r>
          </a:p>
        </p:txBody>
      </p:sp>
      <p:sp>
        <p:nvSpPr>
          <p:cNvPr id="3" name="Content Placeholder 2">
            <a:extLst>
              <a:ext uri="{FF2B5EF4-FFF2-40B4-BE49-F238E27FC236}">
                <a16:creationId xmlns:a16="http://schemas.microsoft.com/office/drawing/2014/main" id="{C709B6F6-C086-F535-1D8A-D6586474A2CC}"/>
              </a:ext>
            </a:extLst>
          </p:cNvPr>
          <p:cNvSpPr>
            <a:spLocks noGrp="1"/>
          </p:cNvSpPr>
          <p:nvPr>
            <p:ph idx="1"/>
          </p:nvPr>
        </p:nvSpPr>
        <p:spPr/>
        <p:txBody>
          <a:bodyPr/>
          <a:lstStyle/>
          <a:p>
            <a:r>
              <a:rPr lang="en-AU" dirty="0"/>
              <a:t>Explore ideas that fall outside the mainstream, e.g.</a:t>
            </a:r>
          </a:p>
          <a:p>
            <a:pPr lvl="1"/>
            <a:r>
              <a:rPr lang="en-AU" dirty="0"/>
              <a:t>Susanne Simard’s Mother Trees</a:t>
            </a:r>
          </a:p>
          <a:p>
            <a:pPr lvl="1"/>
            <a:r>
              <a:rPr lang="en-AU" dirty="0"/>
              <a:t>Don Hoffman’s “through the headset” </a:t>
            </a:r>
          </a:p>
          <a:p>
            <a:pPr lvl="1"/>
            <a:r>
              <a:rPr lang="en-AU" dirty="0"/>
              <a:t>Indigenous knowledge systems </a:t>
            </a:r>
          </a:p>
          <a:p>
            <a:pPr lvl="1"/>
            <a:r>
              <a:rPr lang="en-AU" dirty="0"/>
              <a:t>Decolonial thinking </a:t>
            </a:r>
          </a:p>
          <a:p>
            <a:pPr lvl="1"/>
            <a:r>
              <a:rPr lang="en-AU" dirty="0"/>
              <a:t>Jung’s collective consciousness </a:t>
            </a:r>
          </a:p>
          <a:p>
            <a:pPr lvl="1"/>
            <a:r>
              <a:rPr lang="en-AU"/>
              <a:t>Etc.</a:t>
            </a:r>
            <a:endParaRPr lang="en-AU" dirty="0"/>
          </a:p>
          <a:p>
            <a:pPr lvl="1"/>
            <a:endParaRPr lang="en-AU" dirty="0"/>
          </a:p>
          <a:p>
            <a:pPr marL="0" indent="0">
              <a:buNone/>
            </a:pPr>
            <a:endParaRPr lang="en-AU" dirty="0"/>
          </a:p>
          <a:p>
            <a:pPr marL="0" indent="0">
              <a:buNone/>
            </a:pPr>
            <a:r>
              <a:rPr lang="en-AU" dirty="0"/>
              <a:t>	</a:t>
            </a:r>
          </a:p>
        </p:txBody>
      </p:sp>
    </p:spTree>
    <p:extLst>
      <p:ext uri="{BB962C8B-B14F-4D97-AF65-F5344CB8AC3E}">
        <p14:creationId xmlns:p14="http://schemas.microsoft.com/office/powerpoint/2010/main" val="3746842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C14E1-78D5-3904-6BEA-16E36D667E2E}"/>
              </a:ext>
            </a:extLst>
          </p:cNvPr>
          <p:cNvSpPr>
            <a:spLocks noGrp="1"/>
          </p:cNvSpPr>
          <p:nvPr>
            <p:ph type="title"/>
          </p:nvPr>
        </p:nvSpPr>
        <p:spPr/>
        <p:txBody>
          <a:bodyPr/>
          <a:lstStyle/>
          <a:p>
            <a:r>
              <a:rPr lang="en-AU" dirty="0"/>
              <a:t>Next up </a:t>
            </a:r>
          </a:p>
        </p:txBody>
      </p:sp>
      <p:sp>
        <p:nvSpPr>
          <p:cNvPr id="3" name="Content Placeholder 2">
            <a:extLst>
              <a:ext uri="{FF2B5EF4-FFF2-40B4-BE49-F238E27FC236}">
                <a16:creationId xmlns:a16="http://schemas.microsoft.com/office/drawing/2014/main" id="{5702F71E-5C6B-1803-33AA-AAFA61B83D41}"/>
              </a:ext>
            </a:extLst>
          </p:cNvPr>
          <p:cNvSpPr>
            <a:spLocks noGrp="1"/>
          </p:cNvSpPr>
          <p:nvPr>
            <p:ph idx="1"/>
          </p:nvPr>
        </p:nvSpPr>
        <p:spPr/>
        <p:txBody>
          <a:bodyPr/>
          <a:lstStyle/>
          <a:p>
            <a:r>
              <a:rPr lang="en-AU"/>
              <a:t>Course review</a:t>
            </a:r>
          </a:p>
        </p:txBody>
      </p:sp>
    </p:spTree>
    <p:extLst>
      <p:ext uri="{BB962C8B-B14F-4D97-AF65-F5344CB8AC3E}">
        <p14:creationId xmlns:p14="http://schemas.microsoft.com/office/powerpoint/2010/main" val="62061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3498773"/>
            <a:ext cx="4674721" cy="1144007"/>
          </a:xfrm>
        </p:spPr>
        <p:txBody>
          <a:bodyPr vert="horz" lIns="91440" tIns="45720" rIns="91440" bIns="45720" rtlCol="0" anchor="ctr">
            <a:noAutofit/>
          </a:bodyPr>
          <a:lstStyle/>
          <a:p>
            <a:pPr>
              <a:lnSpc>
                <a:spcPct val="90000"/>
              </a:lnSpc>
            </a:pPr>
            <a:r>
              <a:rPr lang="en-US" sz="6400" kern="1200" dirty="0">
                <a:solidFill>
                  <a:schemeClr val="tx1"/>
                </a:solidFill>
                <a:latin typeface="+mj-lt"/>
                <a:ea typeface="+mj-ea"/>
                <a:cs typeface="+mj-cs"/>
              </a:rPr>
              <a:t>Is it just sustainable tourism rebranded? </a:t>
            </a:r>
          </a:p>
        </p:txBody>
      </p:sp>
      <p:sp>
        <p:nvSpPr>
          <p:cNvPr id="21" name="Text Box 10"/>
          <p:cNvSpPr txBox="1">
            <a:spLocks noChangeArrowheads="1"/>
          </p:cNvSpPr>
          <p:nvPr/>
        </p:nvSpPr>
        <p:spPr bwMode="auto">
          <a:xfrm>
            <a:off x="137970" y="3339347"/>
            <a:ext cx="4932287" cy="371944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t">
            <a:normAutofit/>
          </a:bodyPr>
          <a:lstStyle>
            <a:lvl1pPr eaLnBrk="0" hangingPunct="0">
              <a:defRPr b="1">
                <a:solidFill>
                  <a:schemeClr val="tx1"/>
                </a:solidFill>
                <a:latin typeface="Calibri" pitchFamily="34" charset="0"/>
              </a:defRPr>
            </a:lvl1pPr>
            <a:lvl2pPr marL="742950" indent="-285750" eaLnBrk="0" hangingPunct="0">
              <a:defRPr b="1">
                <a:solidFill>
                  <a:schemeClr val="tx1"/>
                </a:solidFill>
                <a:latin typeface="Calibri" pitchFamily="34" charset="0"/>
              </a:defRPr>
            </a:lvl2pPr>
            <a:lvl3pPr marL="1143000" indent="-228600" eaLnBrk="0" hangingPunct="0">
              <a:defRPr b="1">
                <a:solidFill>
                  <a:schemeClr val="tx1"/>
                </a:solidFill>
                <a:latin typeface="Calibri" pitchFamily="34" charset="0"/>
              </a:defRPr>
            </a:lvl3pPr>
            <a:lvl4pPr marL="1600200" indent="-228600" eaLnBrk="0" hangingPunct="0">
              <a:defRPr b="1">
                <a:solidFill>
                  <a:schemeClr val="tx1"/>
                </a:solidFill>
                <a:latin typeface="Calibri" pitchFamily="34" charset="0"/>
              </a:defRPr>
            </a:lvl4pPr>
            <a:lvl5pPr marL="2057400" indent="-228600" eaLnBrk="0" hangingPunct="0">
              <a:defRPr b="1">
                <a:solidFill>
                  <a:schemeClr val="tx1"/>
                </a:solidFill>
                <a:latin typeface="Calibri" pitchFamily="34" charset="0"/>
              </a:defRPr>
            </a:lvl5pPr>
            <a:lvl6pPr marL="2514600" indent="-228600" eaLnBrk="0" fontAlgn="base" hangingPunct="0">
              <a:spcBef>
                <a:spcPct val="0"/>
              </a:spcBef>
              <a:spcAft>
                <a:spcPct val="0"/>
              </a:spcAft>
              <a:defRPr b="1">
                <a:solidFill>
                  <a:schemeClr val="tx1"/>
                </a:solidFill>
                <a:latin typeface="Calibri" pitchFamily="34" charset="0"/>
              </a:defRPr>
            </a:lvl6pPr>
            <a:lvl7pPr marL="2971800" indent="-228600" eaLnBrk="0" fontAlgn="base" hangingPunct="0">
              <a:spcBef>
                <a:spcPct val="0"/>
              </a:spcBef>
              <a:spcAft>
                <a:spcPct val="0"/>
              </a:spcAft>
              <a:defRPr b="1">
                <a:solidFill>
                  <a:schemeClr val="tx1"/>
                </a:solidFill>
                <a:latin typeface="Calibri" pitchFamily="34" charset="0"/>
              </a:defRPr>
            </a:lvl7pPr>
            <a:lvl8pPr marL="3429000" indent="-228600" eaLnBrk="0" fontAlgn="base" hangingPunct="0">
              <a:spcBef>
                <a:spcPct val="0"/>
              </a:spcBef>
              <a:spcAft>
                <a:spcPct val="0"/>
              </a:spcAft>
              <a:defRPr b="1">
                <a:solidFill>
                  <a:schemeClr val="tx1"/>
                </a:solidFill>
                <a:latin typeface="Calibri" pitchFamily="34" charset="0"/>
              </a:defRPr>
            </a:lvl8pPr>
            <a:lvl9pPr marL="3886200" indent="-228600" eaLnBrk="0" fontAlgn="base" hangingPunct="0">
              <a:spcBef>
                <a:spcPct val="0"/>
              </a:spcBef>
              <a:spcAft>
                <a:spcPct val="0"/>
              </a:spcAft>
              <a:defRPr b="1">
                <a:solidFill>
                  <a:schemeClr val="tx1"/>
                </a:solidFill>
                <a:latin typeface="Calibri" pitchFamily="34" charset="0"/>
              </a:defRPr>
            </a:lvl9pPr>
          </a:lstStyle>
          <a:p>
            <a:pPr marL="39688" eaLnBrk="1" hangingPunct="1">
              <a:lnSpc>
                <a:spcPct val="90000"/>
              </a:lnSpc>
              <a:spcBef>
                <a:spcPct val="50000"/>
              </a:spcBef>
            </a:pPr>
            <a:endParaRPr lang="en-US" sz="1100" b="0" dirty="0">
              <a:latin typeface="+mn-lt"/>
            </a:endParaRPr>
          </a:p>
          <a:p>
            <a:pPr marL="365125" indent="-228600" eaLnBrk="1" hangingPunct="1">
              <a:lnSpc>
                <a:spcPct val="90000"/>
              </a:lnSpc>
              <a:spcBef>
                <a:spcPct val="50000"/>
              </a:spcBef>
              <a:buFont typeface="Arial" panose="020B0604020202020204" pitchFamily="34" charset="0"/>
              <a:buChar char="•"/>
            </a:pPr>
            <a:endParaRPr lang="en-US" sz="1100" b="0" dirty="0">
              <a:latin typeface="+mn-lt"/>
            </a:endParaRPr>
          </a:p>
        </p:txBody>
      </p:sp>
      <p:sp>
        <p:nvSpPr>
          <p:cNvPr id="26" name="Freeform: Shape 25">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40250" y="0"/>
            <a:ext cx="4603750" cy="4793391"/>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endParaRPr lang="en-US" sz="1350">
              <a:solidFill>
                <a:prstClr val="white"/>
              </a:solidFill>
              <a:latin typeface="Calibri" panose="020F0502020204030204"/>
            </a:endParaRPr>
          </a:p>
        </p:txBody>
      </p:sp>
      <p:pic>
        <p:nvPicPr>
          <p:cNvPr id="20" name="Picture 2"/>
          <p:cNvPicPr>
            <a:picLocks noChangeAspect="1" noChangeArrowheads="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1884" r="1884"/>
          <a:stretch/>
        </p:blipFill>
        <p:spPr bwMode="auto">
          <a:xfrm>
            <a:off x="4677611" y="1505"/>
            <a:ext cx="4466389" cy="4641275"/>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
        <p:nvSpPr>
          <p:cNvPr id="18" name="AutoShape 2" descr="Image result for juggling ball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5227025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33855-0435-16DF-0065-D4CC691C69EC}"/>
              </a:ext>
            </a:extLst>
          </p:cNvPr>
          <p:cNvSpPr>
            <a:spLocks noGrp="1"/>
          </p:cNvSpPr>
          <p:nvPr>
            <p:ph type="title"/>
          </p:nvPr>
        </p:nvSpPr>
        <p:spPr/>
        <p:txBody>
          <a:bodyPr/>
          <a:lstStyle/>
          <a:p>
            <a:r>
              <a:rPr lang="en-AU" dirty="0"/>
              <a:t>Regenerative approaches</a:t>
            </a:r>
          </a:p>
        </p:txBody>
      </p:sp>
      <p:sp>
        <p:nvSpPr>
          <p:cNvPr id="3" name="Content Placeholder 2">
            <a:extLst>
              <a:ext uri="{FF2B5EF4-FFF2-40B4-BE49-F238E27FC236}">
                <a16:creationId xmlns:a16="http://schemas.microsoft.com/office/drawing/2014/main" id="{EE799CAA-7990-5F0B-3B2F-EF484B3047BB}"/>
              </a:ext>
            </a:extLst>
          </p:cNvPr>
          <p:cNvSpPr>
            <a:spLocks noGrp="1"/>
          </p:cNvSpPr>
          <p:nvPr>
            <p:ph idx="1"/>
          </p:nvPr>
        </p:nvSpPr>
        <p:spPr/>
        <p:txBody>
          <a:bodyPr/>
          <a:lstStyle/>
          <a:p>
            <a:r>
              <a:rPr lang="en-GB" dirty="0"/>
              <a:t>Use systems thinking; we are all part of a whole, and the whole receives the benefits of our actions.</a:t>
            </a:r>
          </a:p>
          <a:p>
            <a:r>
              <a:rPr lang="en-GB" dirty="0"/>
              <a:t>Foster connections and relationships</a:t>
            </a:r>
          </a:p>
          <a:p>
            <a:r>
              <a:rPr lang="en-GB" dirty="0"/>
              <a:t>Are based on an “ethics of care” </a:t>
            </a:r>
          </a:p>
          <a:p>
            <a:r>
              <a:rPr lang="en-GB" dirty="0"/>
              <a:t>Are able to identify and foster reinforcing positive feedback loops and/or reverse reinforcing negative feedback loops. </a:t>
            </a:r>
          </a:p>
          <a:p>
            <a:r>
              <a:rPr lang="en-GB" dirty="0"/>
              <a:t>use some of the higher order leverage points described by Meadows – particularly the changing paradigms one. </a:t>
            </a:r>
            <a:endParaRPr lang="en-AU" dirty="0"/>
          </a:p>
        </p:txBody>
      </p:sp>
    </p:spTree>
    <p:extLst>
      <p:ext uri="{BB962C8B-B14F-4D97-AF65-F5344CB8AC3E}">
        <p14:creationId xmlns:p14="http://schemas.microsoft.com/office/powerpoint/2010/main" val="42307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02764-F04F-D39D-F1A8-5A49829290D8}"/>
              </a:ext>
            </a:extLst>
          </p:cNvPr>
          <p:cNvSpPr>
            <a:spLocks noGrp="1"/>
          </p:cNvSpPr>
          <p:nvPr>
            <p:ph type="title"/>
          </p:nvPr>
        </p:nvSpPr>
        <p:spPr/>
        <p:txBody>
          <a:bodyPr/>
          <a:lstStyle/>
          <a:p>
            <a:r>
              <a:rPr lang="en-AU" dirty="0"/>
              <a:t>A definition </a:t>
            </a:r>
          </a:p>
        </p:txBody>
      </p:sp>
      <p:sp>
        <p:nvSpPr>
          <p:cNvPr id="3" name="Content Placeholder 2">
            <a:extLst>
              <a:ext uri="{FF2B5EF4-FFF2-40B4-BE49-F238E27FC236}">
                <a16:creationId xmlns:a16="http://schemas.microsoft.com/office/drawing/2014/main" id="{3CD1757F-0FD4-9322-5EAF-F82A4F5BD96F}"/>
              </a:ext>
            </a:extLst>
          </p:cNvPr>
          <p:cNvSpPr>
            <a:spLocks noGrp="1"/>
          </p:cNvSpPr>
          <p:nvPr>
            <p:ph idx="1"/>
          </p:nvPr>
        </p:nvSpPr>
        <p:spPr/>
        <p:txBody>
          <a:bodyPr/>
          <a:lstStyle/>
          <a:p>
            <a:pPr marL="0" indent="0">
              <a:buNone/>
            </a:pPr>
            <a:r>
              <a:rPr lang="en-GB" i="1" dirty="0"/>
              <a:t>“Regenerative tourism is bolder and more inspiring. It aims not just to do less harm, but to go on and restore the harm that our system has already done to the natural world, and by using nature’s principles, to create the conditions of life to flourish. It views wholes and not parts, and is a very different way of looking at the world.” </a:t>
            </a:r>
          </a:p>
          <a:p>
            <a:pPr marL="0" indent="0">
              <a:buNone/>
            </a:pPr>
            <a:r>
              <a:rPr lang="en-GB" i="1" dirty="0"/>
              <a:t>					</a:t>
            </a:r>
            <a:r>
              <a:rPr lang="en-GB" dirty="0"/>
              <a:t>Anna Pollock, 2019. </a:t>
            </a:r>
            <a:endParaRPr lang="en-AU" dirty="0"/>
          </a:p>
          <a:p>
            <a:endParaRPr lang="en-AU" dirty="0"/>
          </a:p>
        </p:txBody>
      </p:sp>
    </p:spTree>
    <p:extLst>
      <p:ext uri="{BB962C8B-B14F-4D97-AF65-F5344CB8AC3E}">
        <p14:creationId xmlns:p14="http://schemas.microsoft.com/office/powerpoint/2010/main" val="150029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BE114-AC2F-79CC-9DAB-688C980C8887}"/>
              </a:ext>
            </a:extLst>
          </p:cNvPr>
          <p:cNvSpPr>
            <a:spLocks noGrp="1"/>
          </p:cNvSpPr>
          <p:nvPr>
            <p:ph type="title"/>
          </p:nvPr>
        </p:nvSpPr>
        <p:spPr/>
        <p:txBody>
          <a:bodyPr>
            <a:normAutofit fontScale="90000"/>
          </a:bodyPr>
          <a:lstStyle/>
          <a:p>
            <a:r>
              <a:rPr lang="en-AU" dirty="0"/>
              <a:t>Switching mindsets around success…</a:t>
            </a:r>
          </a:p>
        </p:txBody>
      </p:sp>
      <p:pic>
        <p:nvPicPr>
          <p:cNvPr id="5" name="Picture 4" descr="A person in a red robe">
            <a:extLst>
              <a:ext uri="{FF2B5EF4-FFF2-40B4-BE49-F238E27FC236}">
                <a16:creationId xmlns:a16="http://schemas.microsoft.com/office/drawing/2014/main" id="{CE0F0CED-4A80-6180-B720-45B311FECF7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340768"/>
            <a:ext cx="9144000" cy="5715000"/>
          </a:xfrm>
          <a:prstGeom prst="rect">
            <a:avLst/>
          </a:prstGeom>
        </p:spPr>
      </p:pic>
      <p:sp>
        <p:nvSpPr>
          <p:cNvPr id="3" name="Content Placeholder 2">
            <a:extLst>
              <a:ext uri="{FF2B5EF4-FFF2-40B4-BE49-F238E27FC236}">
                <a16:creationId xmlns:a16="http://schemas.microsoft.com/office/drawing/2014/main" id="{7928BEE8-34F6-2F46-5C41-F241A010B7FB}"/>
              </a:ext>
            </a:extLst>
          </p:cNvPr>
          <p:cNvSpPr>
            <a:spLocks noGrp="1"/>
          </p:cNvSpPr>
          <p:nvPr>
            <p:ph idx="1"/>
          </p:nvPr>
        </p:nvSpPr>
        <p:spPr>
          <a:xfrm>
            <a:off x="457200" y="2178968"/>
            <a:ext cx="4834880" cy="4876800"/>
          </a:xfrm>
        </p:spPr>
        <p:txBody>
          <a:bodyPr/>
          <a:lstStyle/>
          <a:p>
            <a:pPr marL="0" indent="0">
              <a:buNone/>
            </a:pPr>
            <a:r>
              <a:rPr lang="en-GB" dirty="0">
                <a:solidFill>
                  <a:schemeClr val="bg1">
                    <a:lumMod val="95000"/>
                  </a:schemeClr>
                </a:solidFill>
              </a:rPr>
              <a:t>The Planet does not need more successful people. The planet desperately needs more peacemakers, healers, restorers, storytellers and lovers of all kinds. </a:t>
            </a:r>
            <a:endParaRPr lang="en-AU" dirty="0">
              <a:solidFill>
                <a:schemeClr val="bg1">
                  <a:lumMod val="95000"/>
                </a:schemeClr>
              </a:solidFill>
            </a:endParaRPr>
          </a:p>
        </p:txBody>
      </p:sp>
    </p:spTree>
    <p:extLst>
      <p:ext uri="{BB962C8B-B14F-4D97-AF65-F5344CB8AC3E}">
        <p14:creationId xmlns:p14="http://schemas.microsoft.com/office/powerpoint/2010/main" val="4034131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 shot of a cellphone&#10;&#10;Description automatically generated">
            <a:extLst>
              <a:ext uri="{FF2B5EF4-FFF2-40B4-BE49-F238E27FC236}">
                <a16:creationId xmlns:a16="http://schemas.microsoft.com/office/drawing/2014/main" id="{7BE1B61F-F40E-4463-0AEF-51115F534A77}"/>
              </a:ext>
            </a:extLst>
          </p:cNvPr>
          <p:cNvPicPr>
            <a:picLocks noGrp="1" noChangeAspect="1"/>
          </p:cNvPicPr>
          <p:nvPr>
            <p:ph idx="1"/>
          </p:nvPr>
        </p:nvPicPr>
        <p:blipFill>
          <a:blip r:embed="rId2"/>
          <a:stretch>
            <a:fillRect/>
          </a:stretch>
        </p:blipFill>
        <p:spPr>
          <a:xfrm>
            <a:off x="3061297" y="792080"/>
            <a:ext cx="5536005" cy="5577840"/>
          </a:xfrm>
          <a:noFill/>
        </p:spPr>
      </p:pic>
      <p:sp>
        <p:nvSpPr>
          <p:cNvPr id="10" name="Text Placeholder 3">
            <a:extLst>
              <a:ext uri="{FF2B5EF4-FFF2-40B4-BE49-F238E27FC236}">
                <a16:creationId xmlns:a16="http://schemas.microsoft.com/office/drawing/2014/main" id="{6E085C05-7D3E-CFBA-A6BA-E249864C8EFE}"/>
              </a:ext>
            </a:extLst>
          </p:cNvPr>
          <p:cNvSpPr>
            <a:spLocks noGrp="1"/>
          </p:cNvSpPr>
          <p:nvPr>
            <p:ph type="body" sz="half" idx="2"/>
          </p:nvPr>
        </p:nvSpPr>
        <p:spPr>
          <a:xfrm>
            <a:off x="323528" y="1484784"/>
            <a:ext cx="2448272" cy="4243615"/>
          </a:xfrm>
        </p:spPr>
        <p:txBody>
          <a:bodyPr>
            <a:normAutofit/>
          </a:bodyPr>
          <a:lstStyle/>
          <a:p>
            <a:r>
              <a:rPr lang="en-AU" sz="2700" dirty="0"/>
              <a:t>A focus on connected-ness </a:t>
            </a:r>
          </a:p>
          <a:p>
            <a:endParaRPr lang="en-AU" sz="2700" dirty="0"/>
          </a:p>
          <a:p>
            <a:r>
              <a:rPr lang="en-AU" sz="2700" dirty="0"/>
              <a:t>And perhaps also on service and healing? </a:t>
            </a:r>
          </a:p>
          <a:p>
            <a:endParaRPr lang="en-US" dirty="0"/>
          </a:p>
        </p:txBody>
      </p:sp>
    </p:spTree>
    <p:extLst>
      <p:ext uri="{BB962C8B-B14F-4D97-AF65-F5344CB8AC3E}">
        <p14:creationId xmlns:p14="http://schemas.microsoft.com/office/powerpoint/2010/main" val="222925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5692223-91E6-9101-8271-5989929FD135}"/>
              </a:ext>
            </a:extLst>
          </p:cNvPr>
          <p:cNvPicPr>
            <a:picLocks noGrp="1" noChangeAspect="1"/>
          </p:cNvPicPr>
          <p:nvPr>
            <p:ph idx="1"/>
          </p:nvPr>
        </p:nvPicPr>
        <p:blipFill rotWithShape="1">
          <a:blip r:embed="rId2"/>
          <a:srcRect t="4125"/>
          <a:stretch/>
        </p:blipFill>
        <p:spPr>
          <a:xfrm>
            <a:off x="90488" y="1268760"/>
            <a:ext cx="8963025" cy="4984148"/>
          </a:xfrm>
          <a:noFill/>
        </p:spPr>
      </p:pic>
    </p:spTree>
    <p:extLst>
      <p:ext uri="{BB962C8B-B14F-4D97-AF65-F5344CB8AC3E}">
        <p14:creationId xmlns:p14="http://schemas.microsoft.com/office/powerpoint/2010/main" val="359950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3F1F41F-0C38-79A1-5631-FA8641CD9F0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262126" y="517525"/>
            <a:ext cx="6619749" cy="6272213"/>
          </a:xfrm>
          <a:prstGeom prst="rect">
            <a:avLst/>
          </a:prstGeom>
          <a:solidFill>
            <a:srgbClr val="FFFFFF"/>
          </a:solidFill>
        </p:spPr>
      </p:pic>
    </p:spTree>
    <p:extLst>
      <p:ext uri="{BB962C8B-B14F-4D97-AF65-F5344CB8AC3E}">
        <p14:creationId xmlns:p14="http://schemas.microsoft.com/office/powerpoint/2010/main" val="268200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5CF2B-4EA3-F633-3F5B-C325DC7CBE45}"/>
              </a:ext>
            </a:extLst>
          </p:cNvPr>
          <p:cNvSpPr>
            <a:spLocks noGrp="1"/>
          </p:cNvSpPr>
          <p:nvPr>
            <p:ph type="title"/>
          </p:nvPr>
        </p:nvSpPr>
        <p:spPr>
          <a:xfrm>
            <a:off x="107504" y="188640"/>
            <a:ext cx="8229600" cy="990600"/>
          </a:xfrm>
        </p:spPr>
        <p:txBody>
          <a:bodyPr/>
          <a:lstStyle/>
          <a:p>
            <a:r>
              <a:rPr lang="en-AU" dirty="0" err="1"/>
              <a:t>Becken</a:t>
            </a:r>
            <a:r>
              <a:rPr lang="en-AU" dirty="0"/>
              <a:t> and Kaur,2021 </a:t>
            </a:r>
          </a:p>
        </p:txBody>
      </p:sp>
      <p:sp>
        <p:nvSpPr>
          <p:cNvPr id="3" name="Content Placeholder 2">
            <a:extLst>
              <a:ext uri="{FF2B5EF4-FFF2-40B4-BE49-F238E27FC236}">
                <a16:creationId xmlns:a16="http://schemas.microsoft.com/office/drawing/2014/main" id="{90372E77-BA35-4F22-AFAC-2836D63718DC}"/>
              </a:ext>
            </a:extLst>
          </p:cNvPr>
          <p:cNvSpPr>
            <a:spLocks noGrp="1"/>
          </p:cNvSpPr>
          <p:nvPr>
            <p:ph idx="1"/>
          </p:nvPr>
        </p:nvSpPr>
        <p:spPr>
          <a:xfrm>
            <a:off x="107504" y="1124744"/>
            <a:ext cx="8928992" cy="3917032"/>
          </a:xfrm>
        </p:spPr>
        <p:txBody>
          <a:bodyPr>
            <a:noAutofit/>
          </a:bodyPr>
          <a:lstStyle/>
          <a:p>
            <a:pPr marL="457200" indent="-457200">
              <a:buAutoNum type="arabicPeriod"/>
            </a:pPr>
            <a:r>
              <a:rPr lang="en-GB" sz="1900" dirty="0"/>
              <a:t>Place-based: decision-making is collaborative and recognises place </a:t>
            </a:r>
          </a:p>
          <a:p>
            <a:pPr marL="457200" indent="-457200">
              <a:buAutoNum type="arabicPeriod"/>
            </a:pPr>
            <a:r>
              <a:rPr lang="en-GB" sz="1900" dirty="0"/>
              <a:t>Humans in nature, not apart</a:t>
            </a:r>
          </a:p>
          <a:p>
            <a:pPr marL="457200" indent="-457200">
              <a:buAutoNum type="arabicPeriod"/>
            </a:pPr>
            <a:r>
              <a:rPr lang="en-GB" sz="1900" dirty="0"/>
              <a:t>Innovative, adaptive and responsive: alternative economic models with the ability to adapt to change and the dynamics of living systems become the norm. </a:t>
            </a:r>
          </a:p>
          <a:p>
            <a:pPr marL="457200" indent="-457200">
              <a:buAutoNum type="arabicPeriod"/>
            </a:pPr>
            <a:r>
              <a:rPr lang="en-GB" sz="1900" dirty="0"/>
              <a:t>Multiple </a:t>
            </a:r>
            <a:r>
              <a:rPr lang="en-GB" sz="1900" dirty="0" err="1"/>
              <a:t>wellbeings</a:t>
            </a:r>
            <a:r>
              <a:rPr lang="en-GB" sz="1900" dirty="0"/>
              <a:t>: a balance is sought across various forms of wealth and benefits are distributed fairly. </a:t>
            </a:r>
          </a:p>
          <a:p>
            <a:pPr marL="457200" indent="-457200">
              <a:buAutoNum type="arabicPeriod"/>
            </a:pPr>
            <a:r>
              <a:rPr lang="en-GB" sz="1900" dirty="0"/>
              <a:t>Holistic: the health of all systems depend upon each other and the health of the natural system.</a:t>
            </a:r>
          </a:p>
          <a:p>
            <a:pPr marL="457200" indent="-457200">
              <a:buAutoNum type="arabicPeriod"/>
            </a:pPr>
            <a:r>
              <a:rPr lang="en-GB" sz="1900" dirty="0"/>
              <a:t>Biomimicry: principles such as redundancy, abundance, regulating feedback loops should be learned from nature in order to collaborate with her.</a:t>
            </a:r>
          </a:p>
          <a:p>
            <a:pPr marL="457200" indent="-457200">
              <a:buAutoNum type="arabicPeriod"/>
            </a:pPr>
            <a:r>
              <a:rPr lang="en-GB" sz="1900" dirty="0"/>
              <a:t>Distributed and networked: participation involving all parts of the larger whole in ways that empower people. Everyone provides their unique contribution towards system health. </a:t>
            </a:r>
          </a:p>
          <a:p>
            <a:pPr marL="457200" indent="-457200">
              <a:buAutoNum type="arabicPeriod"/>
            </a:pPr>
            <a:r>
              <a:rPr lang="en-GB" sz="1900" dirty="0"/>
              <a:t>Trans-disciplinary: knowledge comes in many forms, including Western Science, indigenous and practical knowledge. </a:t>
            </a:r>
            <a:endParaRPr lang="en-AU" sz="1900" dirty="0"/>
          </a:p>
        </p:txBody>
      </p:sp>
    </p:spTree>
    <p:extLst>
      <p:ext uri="{BB962C8B-B14F-4D97-AF65-F5344CB8AC3E}">
        <p14:creationId xmlns:p14="http://schemas.microsoft.com/office/powerpoint/2010/main" val="35636035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ustom 1">
      <a:majorFont>
        <a:latin typeface="Arial Rounded MT Bold"/>
        <a:ea typeface=""/>
        <a:cs typeface=""/>
      </a:majorFont>
      <a:minorFont>
        <a:latin typeface="Arial Rounded MT Bold"/>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adaa4be3-f650-4692-881a-64ae220cbceb}" enabled="1" method="Standard" siteId="{5a7cc8ab-a4dc-4f9b-bf60-66714049ad62}" contentBits="0" removed="0"/>
</clbl:labelList>
</file>

<file path=docProps/app.xml><?xml version="1.0" encoding="utf-8"?>
<Properties xmlns="http://schemas.openxmlformats.org/officeDocument/2006/extended-properties" xmlns:vt="http://schemas.openxmlformats.org/officeDocument/2006/docPropsVTypes">
  <TotalTime>44</TotalTime>
  <Words>419</Words>
  <Application>Microsoft Office PowerPoint</Application>
  <PresentationFormat>On-screen Show (4:3)</PresentationFormat>
  <Paragraphs>41</Paragraphs>
  <Slides>13</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Calibri</vt:lpstr>
      <vt:lpstr>Default Theme</vt:lpstr>
      <vt:lpstr>ReGENerATIVE tourism</vt:lpstr>
      <vt:lpstr>Is it just sustainable tourism rebranded? </vt:lpstr>
      <vt:lpstr>Regenerative approaches</vt:lpstr>
      <vt:lpstr>A definition </vt:lpstr>
      <vt:lpstr>Switching mindsets around success…</vt:lpstr>
      <vt:lpstr>PowerPoint Presentation</vt:lpstr>
      <vt:lpstr>PowerPoint Presentation</vt:lpstr>
      <vt:lpstr>PowerPoint Presentation</vt:lpstr>
      <vt:lpstr>Becken and Kaur,2021 </vt:lpstr>
      <vt:lpstr>Examples (note it’s a way of thinking and doing, not just doing): </vt:lpstr>
      <vt:lpstr>PowerPoint Presentation</vt:lpstr>
      <vt:lpstr>Requires an open-mindedness </vt:lpstr>
      <vt:lpstr>Next up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sustainable tourism</dc:title>
  <dc:creator>Alexandra Coghlan</dc:creator>
  <cp:lastModifiedBy>Sally North</cp:lastModifiedBy>
  <cp:revision>7</cp:revision>
  <dcterms:created xsi:type="dcterms:W3CDTF">2019-08-21T07:35:58Z</dcterms:created>
  <dcterms:modified xsi:type="dcterms:W3CDTF">2023-08-03T12:51:44Z</dcterms:modified>
</cp:coreProperties>
</file>